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7" r:id="rId4"/>
    <p:sldId id="263" r:id="rId5"/>
    <p:sldId id="275" r:id="rId6"/>
    <p:sldId id="314" r:id="rId7"/>
    <p:sldId id="264" r:id="rId8"/>
    <p:sldId id="274" r:id="rId9"/>
    <p:sldId id="270" r:id="rId10"/>
    <p:sldId id="31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E583A20-11B4-4067-8436-CCC0EDF54AB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AE45D71-9150-4191-B4B4-7E29E66CC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AE45D71-9150-4191-B4B4-7E29E66CC2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16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*</a:t>
            </a:r>
            <a:r>
              <a:rPr lang="es-AR" dirty="0" err="1" smtClean="0"/>
              <a:t>change</a:t>
            </a:r>
            <a:r>
              <a:rPr lang="es-AR" baseline="0" dirty="0" smtClean="0"/>
              <a:t> </a:t>
            </a:r>
            <a:r>
              <a:rPr lang="es-AR" baseline="0" dirty="0" err="1" smtClean="0"/>
              <a:t>to</a:t>
            </a:r>
            <a:r>
              <a:rPr lang="es-AR" baseline="0" dirty="0" smtClean="0"/>
              <a:t> “tira” – </a:t>
            </a:r>
            <a:r>
              <a:rPr lang="es-AR" baseline="0" dirty="0" err="1" smtClean="0"/>
              <a:t>throw</a:t>
            </a:r>
            <a:r>
              <a:rPr lang="es-AR" baseline="0" dirty="0" smtClean="0"/>
              <a:t> </a:t>
            </a:r>
            <a:r>
              <a:rPr lang="es-AR" baseline="0" dirty="0" err="1" smtClean="0"/>
              <a:t>next</a:t>
            </a:r>
            <a:r>
              <a:rPr lang="es-AR" baseline="0" dirty="0" smtClean="0"/>
              <a:t> </a:t>
            </a:r>
            <a:r>
              <a:rPr lang="es-AR" baseline="0" dirty="0" err="1" smtClean="0"/>
              <a:t>quarter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5D71-9150-4191-B4B4-7E29E66CC2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5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2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8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numCol="1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altLang="en">
                <a:solidFill>
                  <a:srgbClr val="FFFFFF"/>
                </a:solidFill>
              </a:rPr>
              <a:pPr/>
              <a:t>‹#›</a:t>
            </a:fld>
            <a:endParaRPr lang="en" alt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2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6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3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1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22673-DACB-4853-9530-4D0994C5207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3D9F-3C11-42AB-906A-EEFBB5D34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3L642a9vCQ?list=PL0sLyCQWGNYE3TdkSaX0Q9xUc2uwOiNRE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fGsQaqViiwU?list=PL0sLyCQWGNYE3TdkSaX0Q9xUc2uwOiNR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en-US" dirty="0" smtClean="0"/>
              <a:t>EWA </a:t>
            </a:r>
            <a:r>
              <a:rPr lang="en-US" dirty="0" err="1" smtClean="0"/>
              <a:t>Espa</a:t>
            </a:r>
            <a:r>
              <a:rPr lang="es-AR" altLang="es-AR" dirty="0" err="1" smtClean="0"/>
              <a:t>ñol</a:t>
            </a:r>
            <a:r>
              <a:rPr lang="es-AR" altLang="es-AR" dirty="0" smtClean="0"/>
              <a:t> (Grado 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r>
              <a:rPr lang="en-US" dirty="0" err="1" smtClean="0"/>
              <a:t>Grado</a:t>
            </a:r>
            <a:r>
              <a:rPr lang="en-US" dirty="0" smtClean="0"/>
              <a:t> 6 y Spanish A </a:t>
            </a:r>
            <a:r>
              <a:rPr lang="en-US" dirty="0" err="1" smtClean="0"/>
              <a:t>Repaso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4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3"/>
            <a:ext cx="8229600" cy="1143000"/>
          </a:xfrm>
        </p:spPr>
        <p:txBody>
          <a:bodyPr numCol="1"/>
          <a:lstStyle/>
          <a:p>
            <a:r>
              <a:rPr lang="en-US" dirty="0"/>
              <a:t>La persona </a:t>
            </a:r>
            <a:r>
              <a:rPr lang="en-US" dirty="0" smtClean="0"/>
              <a:t>especial (3)…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2768"/>
            <a:ext cx="8839199" cy="5660827"/>
          </a:xfrm>
        </p:spPr>
      </p:pic>
    </p:spTree>
    <p:extLst>
      <p:ext uri="{BB962C8B-B14F-4D97-AF65-F5344CB8AC3E}">
        <p14:creationId xmlns:p14="http://schemas.microsoft.com/office/powerpoint/2010/main" val="33622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9000"/>
          </a:xfrm>
        </p:spPr>
        <p:txBody>
          <a:bodyPr numCol="1"/>
          <a:lstStyle/>
          <a:p>
            <a:pPr algn="ctr"/>
            <a:r>
              <a:rPr lang="en" altLang="en" b="1" dirty="0">
                <a:solidFill>
                  <a:srgbClr val="C00000"/>
                </a:solidFill>
              </a:rPr>
              <a:t>¡Vámonos!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89002"/>
            <a:ext cx="9144000" cy="5968998"/>
          </a:xfrm>
        </p:spPr>
        <p:txBody>
          <a:bodyPr numCol="1"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en" altLang="en" sz="4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Hoy es </a:t>
            </a:r>
            <a:r>
              <a:rPr lang="en" altLang="en" sz="4000" b="1" dirty="0" smtClean="0">
                <a:solidFill>
                  <a:schemeClr val="accent6">
                    <a:lumMod val="75000"/>
                  </a:schemeClr>
                </a:solidFill>
              </a:rPr>
              <a:t>jueves</a:t>
            </a:r>
            <a:r>
              <a:rPr lang="en" altLang="en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" altLang="en" sz="4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el </a:t>
            </a:r>
            <a:r>
              <a:rPr lang="en" altLang="en" sz="4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" altLang="en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" altLang="en" sz="4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de </a:t>
            </a:r>
            <a:r>
              <a:rPr lang="en" altLang="en" sz="4000" b="1" dirty="0" smtClean="0">
                <a:solidFill>
                  <a:schemeClr val="accent6">
                    <a:lumMod val="75000"/>
                  </a:schemeClr>
                </a:solidFill>
              </a:rPr>
              <a:t>enero</a:t>
            </a:r>
            <a:r>
              <a:rPr lang="en" altLang="en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" altLang="en" sz="4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de </a:t>
            </a:r>
            <a:r>
              <a:rPr lang="en" altLang="en" sz="4000" b="1" dirty="0" smtClean="0">
                <a:solidFill>
                  <a:schemeClr val="accent6">
                    <a:lumMod val="75000"/>
                  </a:schemeClr>
                </a:solidFill>
              </a:rPr>
              <a:t>2017</a:t>
            </a:r>
            <a:r>
              <a:rPr lang="en" altLang="en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en" altLang="en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" altLang="en" sz="4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!Bienvenidos a la clase de español</a:t>
            </a:r>
            <a:r>
              <a:rPr lang="en" altLang="en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!</a:t>
            </a:r>
            <a:endParaRPr lang="en" altLang="en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" altLang="en" sz="3300" dirty="0" smtClean="0">
                <a:solidFill>
                  <a:schemeClr val="tx1"/>
                </a:solidFill>
              </a:rPr>
              <a:t>Come in, sit in your assigned seat, &amp; fill out your card.</a:t>
            </a:r>
          </a:p>
          <a:p>
            <a:pPr marL="457200" indent="-457200">
              <a:buAutoNum type="arabicPeriod"/>
            </a:pPr>
            <a:r>
              <a:rPr lang="en" altLang="en" sz="3300" dirty="0" smtClean="0">
                <a:solidFill>
                  <a:schemeClr val="tx1"/>
                </a:solidFill>
              </a:rPr>
              <a:t>Info Cards/Tarjetas de Informaci</a:t>
            </a:r>
            <a:r>
              <a:rPr lang="es-AR" altLang="es-AR" sz="3300" dirty="0" err="1" smtClean="0">
                <a:solidFill>
                  <a:schemeClr val="tx1"/>
                </a:solidFill>
              </a:rPr>
              <a:t>ón</a:t>
            </a:r>
            <a:endParaRPr lang="es-AR" altLang="es-AR" sz="33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s-AR" altLang="es-AR" sz="2600" dirty="0" smtClean="0">
                <a:solidFill>
                  <a:schemeClr val="tx1"/>
                </a:solidFill>
              </a:rPr>
              <a:t>A –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Blank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side</a:t>
            </a:r>
            <a:r>
              <a:rPr lang="es-AR" altLang="es-AR" sz="2600" dirty="0" smtClean="0">
                <a:solidFill>
                  <a:schemeClr val="tx1"/>
                </a:solidFill>
              </a:rPr>
              <a:t> –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Write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your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name</a:t>
            </a:r>
            <a:r>
              <a:rPr lang="es-AR" altLang="es-AR" sz="2600" dirty="0" smtClean="0">
                <a:solidFill>
                  <a:schemeClr val="tx1"/>
                </a:solidFill>
              </a:rPr>
              <a:t> BIG (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First</a:t>
            </a:r>
            <a:r>
              <a:rPr lang="es-AR" altLang="es-AR" sz="2600" dirty="0" smtClean="0">
                <a:solidFill>
                  <a:schemeClr val="tx1"/>
                </a:solidFill>
              </a:rPr>
              <a:t> and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Last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should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take</a:t>
            </a:r>
            <a:r>
              <a:rPr lang="es-AR" altLang="es-AR" sz="2600" dirty="0" smtClean="0">
                <a:solidFill>
                  <a:schemeClr val="tx1"/>
                </a:solidFill>
              </a:rPr>
              <a:t> up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entire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card</a:t>
            </a:r>
            <a:r>
              <a:rPr lang="es-AR" altLang="es-AR" sz="2600" dirty="0" smtClean="0">
                <a:solidFill>
                  <a:schemeClr val="tx1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es-AR" altLang="es-AR" sz="2600" dirty="0" smtClean="0">
                <a:solidFill>
                  <a:schemeClr val="tx1"/>
                </a:solidFill>
              </a:rPr>
              <a:t>B –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Lined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side</a:t>
            </a:r>
            <a:r>
              <a:rPr lang="es-AR" altLang="es-AR" sz="2600" dirty="0" smtClean="0">
                <a:solidFill>
                  <a:schemeClr val="tx1"/>
                </a:solidFill>
              </a:rPr>
              <a:t> –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Finish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the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following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phrases</a:t>
            </a:r>
            <a:r>
              <a:rPr lang="es-AR" altLang="es-AR" sz="2600" dirty="0" smtClean="0">
                <a:solidFill>
                  <a:schemeClr val="tx1"/>
                </a:solidFill>
              </a:rPr>
              <a:t> (in English -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answers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only</a:t>
            </a:r>
            <a:r>
              <a:rPr lang="es-AR" altLang="es-AR" sz="2600" dirty="0" smtClean="0">
                <a:solidFill>
                  <a:schemeClr val="tx1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1.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color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is</a:t>
            </a:r>
            <a:r>
              <a:rPr lang="es-AR" altLang="es-AR" sz="2600" dirty="0" smtClean="0">
                <a:solidFill>
                  <a:schemeClr val="tx1"/>
                </a:solidFill>
              </a:rPr>
              <a:t>…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2.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website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is</a:t>
            </a:r>
            <a:r>
              <a:rPr lang="es-AR" altLang="es-AR" sz="2600" dirty="0" smtClean="0">
                <a:solidFill>
                  <a:schemeClr val="tx1"/>
                </a:solidFill>
              </a:rPr>
              <a:t>…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3.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app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is</a:t>
            </a:r>
            <a:r>
              <a:rPr lang="es-AR" altLang="es-AR" sz="2600" dirty="0" smtClean="0">
                <a:solidFill>
                  <a:schemeClr val="tx1"/>
                </a:solidFill>
              </a:rPr>
              <a:t>…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4.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cartoon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character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is</a:t>
            </a:r>
            <a:r>
              <a:rPr lang="es-AR" altLang="es-AR" sz="2600" dirty="0" smtClean="0">
                <a:solidFill>
                  <a:schemeClr val="tx1"/>
                </a:solidFill>
              </a:rPr>
              <a:t>…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5.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singer</a:t>
            </a:r>
            <a:r>
              <a:rPr lang="es-AR" altLang="es-AR" sz="2600" dirty="0" smtClean="0">
                <a:solidFill>
                  <a:schemeClr val="tx1"/>
                </a:solidFill>
              </a:rPr>
              <a:t>/band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is</a:t>
            </a:r>
            <a:r>
              <a:rPr lang="es-AR" altLang="es-AR" sz="2600" dirty="0" smtClean="0">
                <a:solidFill>
                  <a:schemeClr val="tx1"/>
                </a:solidFill>
              </a:rPr>
              <a:t>…. 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6.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Some</a:t>
            </a:r>
            <a:r>
              <a:rPr lang="es-AR" altLang="es-AR" sz="2600" dirty="0" smtClean="0">
                <a:solidFill>
                  <a:schemeClr val="tx1"/>
                </a:solidFill>
              </a:rPr>
              <a:t> of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current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songs</a:t>
            </a:r>
            <a:r>
              <a:rPr lang="es-AR" altLang="es-AR" sz="2600" dirty="0" smtClean="0">
                <a:solidFill>
                  <a:schemeClr val="tx1"/>
                </a:solidFill>
              </a:rPr>
              <a:t> are…(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song</a:t>
            </a:r>
            <a:r>
              <a:rPr lang="es-AR" altLang="es-AR" sz="2600" dirty="0" smtClean="0">
                <a:solidFill>
                  <a:schemeClr val="tx1"/>
                </a:solidFill>
              </a:rPr>
              <a:t> &amp;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artist</a:t>
            </a:r>
            <a:r>
              <a:rPr lang="es-AR" altLang="es-AR" sz="2600" dirty="0" smtClean="0">
                <a:solidFill>
                  <a:schemeClr val="tx1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7.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Some</a:t>
            </a:r>
            <a:r>
              <a:rPr lang="es-AR" altLang="es-AR" sz="2600" dirty="0" smtClean="0">
                <a:solidFill>
                  <a:schemeClr val="tx1"/>
                </a:solidFill>
              </a:rPr>
              <a:t> of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movies</a:t>
            </a:r>
            <a:r>
              <a:rPr lang="es-AR" altLang="es-AR" sz="2600" dirty="0" smtClean="0">
                <a:solidFill>
                  <a:schemeClr val="tx1"/>
                </a:solidFill>
              </a:rPr>
              <a:t>/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showes</a:t>
            </a:r>
            <a:r>
              <a:rPr lang="es-AR" altLang="es-AR" sz="2600" dirty="0" smtClean="0">
                <a:solidFill>
                  <a:schemeClr val="tx1"/>
                </a:solidFill>
              </a:rPr>
              <a:t> are…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8.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famous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person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is</a:t>
            </a:r>
            <a:r>
              <a:rPr lang="es-AR" altLang="es-AR" sz="2600" dirty="0" smtClean="0">
                <a:solidFill>
                  <a:schemeClr val="tx1"/>
                </a:solidFill>
              </a:rPr>
              <a:t> (actor,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athlete</a:t>
            </a:r>
            <a:r>
              <a:rPr lang="es-AR" altLang="es-AR" sz="2600" dirty="0" smtClean="0">
                <a:solidFill>
                  <a:schemeClr val="tx1"/>
                </a:solidFill>
              </a:rPr>
              <a:t>,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historical</a:t>
            </a:r>
            <a:r>
              <a:rPr lang="es-AR" altLang="es-AR" sz="2600" dirty="0" smtClean="0">
                <a:solidFill>
                  <a:schemeClr val="tx1"/>
                </a:solidFill>
              </a:rPr>
              <a:t> figure, etc.)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9. 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favorite</a:t>
            </a:r>
            <a:r>
              <a:rPr lang="es-AR" altLang="es-AR" sz="2600" dirty="0" smtClean="0">
                <a:solidFill>
                  <a:schemeClr val="tx1"/>
                </a:solidFill>
              </a:rPr>
              <a:t> social media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site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is</a:t>
            </a:r>
            <a:r>
              <a:rPr lang="es-AR" altLang="es-AR" sz="2600" dirty="0" smtClean="0">
                <a:solidFill>
                  <a:schemeClr val="tx1"/>
                </a:solidFill>
              </a:rPr>
              <a:t>…</a:t>
            </a:r>
          </a:p>
          <a:p>
            <a:pPr marL="914400" lvl="2" indent="0">
              <a:buNone/>
            </a:pPr>
            <a:r>
              <a:rPr lang="es-AR" altLang="es-AR" sz="2600" dirty="0">
                <a:solidFill>
                  <a:schemeClr val="tx1"/>
                </a:solidFill>
              </a:rPr>
              <a:t>	</a:t>
            </a:r>
            <a:r>
              <a:rPr lang="es-AR" altLang="es-AR" sz="2600" dirty="0" smtClean="0">
                <a:solidFill>
                  <a:schemeClr val="tx1"/>
                </a:solidFill>
              </a:rPr>
              <a:t>10.  In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my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spare</a:t>
            </a:r>
            <a:r>
              <a:rPr lang="es-AR" altLang="es-AR" sz="2600" dirty="0" smtClean="0">
                <a:solidFill>
                  <a:schemeClr val="tx1"/>
                </a:solidFill>
              </a:rPr>
              <a:t> time I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like</a:t>
            </a:r>
            <a:r>
              <a:rPr lang="es-AR" altLang="es-AR" sz="2600" dirty="0" smtClean="0">
                <a:solidFill>
                  <a:schemeClr val="tx1"/>
                </a:solidFill>
              </a:rPr>
              <a:t> </a:t>
            </a:r>
            <a:r>
              <a:rPr lang="es-AR" altLang="es-AR" sz="2600" dirty="0" err="1" smtClean="0">
                <a:solidFill>
                  <a:schemeClr val="tx1"/>
                </a:solidFill>
              </a:rPr>
              <a:t>to</a:t>
            </a:r>
            <a:r>
              <a:rPr lang="es-AR" altLang="es-AR" sz="2600" dirty="0" smtClean="0">
                <a:solidFill>
                  <a:schemeClr val="tx1"/>
                </a:solidFill>
              </a:rPr>
              <a:t>…</a:t>
            </a:r>
          </a:p>
          <a:p>
            <a:pPr marL="114300" indent="0">
              <a:buNone/>
            </a:pPr>
            <a:r>
              <a:rPr lang="es-AR" altLang="en" sz="3400" dirty="0" smtClean="0"/>
              <a:t>3.  </a:t>
            </a:r>
            <a:r>
              <a:rPr lang="en" altLang="en" dirty="0" smtClean="0">
                <a:hlinkClick r:id="rId2"/>
              </a:rPr>
              <a:t>Video</a:t>
            </a:r>
            <a:r>
              <a:rPr lang="en" altLang="en" dirty="0">
                <a:hlinkClick r:id="rId2"/>
              </a:rPr>
              <a:t>:  </a:t>
            </a:r>
            <a:r>
              <a:rPr lang="en" altLang="en" dirty="0"/>
              <a:t>The importance of learning a new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7"/>
            <a:ext cx="8763000" cy="1143200"/>
          </a:xfrm>
        </p:spPr>
        <p:txBody>
          <a:bodyPr numCol="1"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¿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</a:t>
            </a:r>
            <a:r>
              <a:rPr lang="es-AR" altLang="es-AR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ó</a:t>
            </a:r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mo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sobrevivo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en la </a:t>
            </a:r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clase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español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?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numCol="1">
            <a:normAutofit fontScale="5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AR" altLang="es-AR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Horario diario lunes a jueves 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(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Daily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 Schedule 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Monday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to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Thursday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…) 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es-AR" altLang="es-AR" sz="1800" dirty="0">
                <a:solidFill>
                  <a:srgbClr val="92D050"/>
                </a:solidFill>
                <a:latin typeface="Times New Roman"/>
                <a:cs typeface="Times New Roman"/>
              </a:rPr>
              <a:t>	</a:t>
            </a:r>
            <a:r>
              <a:rPr lang="es-AR" altLang="es-AR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1.  Leer 5 minutos </a:t>
            </a:r>
            <a:r>
              <a:rPr lang="es-AR" altLang="es-AR" sz="17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(Sra. </a:t>
            </a:r>
            <a:r>
              <a:rPr lang="es-AR" altLang="es-AR" sz="1700" dirty="0" err="1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Mondragon</a:t>
            </a:r>
            <a:r>
              <a:rPr lang="es-AR" altLang="es-AR" sz="17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s-AR" altLang="es-AR" sz="17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  <a:hlinkClick r:id="" action="ppaction://noaction"/>
              </a:rPr>
              <a:t>–</a:t>
            </a:r>
            <a:r>
              <a:rPr lang="es-AR" altLang="es-AR" sz="17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lunes y </a:t>
            </a:r>
            <a:r>
              <a:rPr lang="es-AR" altLang="es-AR" sz="1700" dirty="0" err="1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miercoles</a:t>
            </a:r>
            <a:r>
              <a:rPr lang="es-AR" altLang="es-AR" sz="17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&amp; Clase </a:t>
            </a:r>
            <a:r>
              <a:rPr lang="es-AR" altLang="es-AR" sz="17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  <a:hlinkClick r:id="" action="ppaction://noaction"/>
              </a:rPr>
              <a:t>–</a:t>
            </a:r>
            <a:r>
              <a:rPr lang="es-AR" altLang="es-AR" sz="17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martes y jueves)</a:t>
            </a:r>
            <a:endParaRPr lang="es-AR" altLang="es-AR" dirty="0" smtClean="0">
              <a:solidFill>
                <a:schemeClr val="tx1">
                  <a:lumMod val="9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AR" altLang="es-AR" dirty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s-AR" altLang="es-AR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2.  Vocabulario TPR 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(</a:t>
            </a:r>
            <a:r>
              <a:rPr lang="es-AR" altLang="es-AR" sz="2000" b="1" u="sng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TPR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 [</a:t>
            </a:r>
            <a:r>
              <a:rPr lang="es-AR" altLang="es-AR" sz="2000" b="1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T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otal </a:t>
            </a:r>
            <a:r>
              <a:rPr lang="es-AR" altLang="es-AR" sz="2000" b="1" u="sng" dirty="0" err="1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P</a:t>
            </a:r>
            <a:r>
              <a:rPr lang="es-AR" altLang="es-AR" sz="2000" dirty="0" err="1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hysical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 </a:t>
            </a:r>
            <a:r>
              <a:rPr lang="es-AR" altLang="es-AR" sz="2000" b="1" u="sng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R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esponse] </a:t>
            </a:r>
            <a:r>
              <a:rPr lang="es-AR" altLang="es-AR" sz="2000" dirty="0" err="1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Vocabulary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)</a:t>
            </a:r>
            <a:endParaRPr lang="es-AR" altLang="es-AR" sz="2000" dirty="0" smtClean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AR" altLang="es-AR" sz="2000" dirty="0">
                <a:solidFill>
                  <a:srgbClr val="92D050"/>
                </a:solidFill>
                <a:latin typeface="Times New Roman"/>
                <a:cs typeface="Times New Roman"/>
              </a:rPr>
              <a:t>	</a:t>
            </a:r>
            <a:r>
              <a:rPr lang="es-AR" altLang="es-AR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3.  Persona Especial Entrevistas 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(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Special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 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Person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 Interviews)</a:t>
            </a:r>
            <a:endParaRPr lang="es-AR" altLang="es-AR" sz="1800" dirty="0" smtClean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AR" altLang="es-AR" sz="1800" dirty="0">
                <a:solidFill>
                  <a:srgbClr val="92D050"/>
                </a:solidFill>
                <a:latin typeface="Times New Roman"/>
                <a:cs typeface="Times New Roman"/>
              </a:rPr>
              <a:t>	</a:t>
            </a:r>
            <a:r>
              <a:rPr lang="es-AR" altLang="es-AR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4.  Canción 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(</a:t>
            </a:r>
            <a:r>
              <a:rPr lang="es-AR" altLang="es-AR" sz="2000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Song</a:t>
            </a: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)</a:t>
            </a:r>
            <a:endParaRPr lang="es-AR" altLang="es-AR" sz="2000" dirty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AR" altLang="es-AR" sz="2000" dirty="0" smtClean="0">
                <a:solidFill>
                  <a:srgbClr val="92D050"/>
                </a:solidFill>
                <a:latin typeface="Times New Roman"/>
                <a:cs typeface="Times New Roman"/>
              </a:rPr>
              <a:t>	</a:t>
            </a:r>
            <a:r>
              <a:rPr lang="es-AR" altLang="es-AR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5.  Lección de Hoy…</a:t>
            </a:r>
            <a:r>
              <a:rPr lang="es-AR" altLang="es-AR" dirty="0" smtClean="0">
                <a:latin typeface="Times New Roman"/>
                <a:cs typeface="Times New Roman"/>
              </a:rPr>
              <a:t> 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(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Today’s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 </a:t>
            </a:r>
            <a:r>
              <a:rPr lang="es-AR" altLang="es-AR" sz="1800" dirty="0" err="1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L</a:t>
            </a:r>
            <a:r>
              <a:rPr lang="es-AR" altLang="es-AR" sz="1800" dirty="0" err="1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esson</a:t>
            </a:r>
            <a:r>
              <a:rPr lang="es-AR" altLang="es-AR" sz="1800" dirty="0" smtClean="0">
                <a:solidFill>
                  <a:srgbClr val="92D050"/>
                </a:solidFill>
                <a:latin typeface="Times New Roman"/>
                <a:cs typeface="Times New Roman"/>
                <a:hlinkClick r:id="" action="ppaction://noaction"/>
              </a:rPr>
              <a:t>…)</a:t>
            </a:r>
            <a:endParaRPr lang="es-AR" altLang="es-AR" sz="1800" dirty="0" smtClean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Horario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Bailamos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 dance)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geografia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5943600"/>
            <a:ext cx="8839200" cy="900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*Schedules are subject to change per teacher discretion.  </a:t>
            </a:r>
            <a:r>
              <a:rPr lang="en-US" sz="3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3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-152400"/>
            <a:ext cx="8229600" cy="1143000"/>
          </a:xfrm>
        </p:spPr>
        <p:txBody>
          <a:bodyPr numCol="1">
            <a:no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  <a:cs typeface="Times New Roman"/>
              </a:rPr>
              <a:t>¡</a:t>
            </a:r>
            <a:r>
              <a:rPr lang="en-US" sz="7200" b="1" dirty="0" smtClean="0">
                <a:solidFill>
                  <a:srgbClr val="C00000"/>
                </a:solidFill>
              </a:rPr>
              <a:t>V</a:t>
            </a:r>
            <a:r>
              <a:rPr lang="es-AR" altLang="es-AR" sz="7200" b="1" dirty="0" err="1" smtClean="0">
                <a:solidFill>
                  <a:srgbClr val="C00000"/>
                </a:solidFill>
              </a:rPr>
              <a:t>ámonos</a:t>
            </a:r>
            <a:r>
              <a:rPr lang="es-AR" altLang="es-AR" sz="7200" b="1" dirty="0" smtClean="0">
                <a:solidFill>
                  <a:srgbClr val="C00000"/>
                </a:solidFill>
              </a:rPr>
              <a:t>!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4636" y="1024890"/>
            <a:ext cx="9144000" cy="69249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AR" altLang="es-AR" sz="3900" dirty="0">
                <a:solidFill>
                  <a:srgbClr val="4F81BD">
                    <a:lumMod val="20000"/>
                    <a:lumOff val="80000"/>
                  </a:srgbClr>
                </a:solidFill>
              </a:rPr>
              <a:t>Hoy es </a:t>
            </a:r>
            <a:r>
              <a:rPr lang="es-AR" altLang="es-AR" sz="3900" b="1" dirty="0" smtClean="0">
                <a:solidFill>
                  <a:srgbClr val="00B0F0"/>
                </a:solidFill>
              </a:rPr>
              <a:t>miércoles</a:t>
            </a:r>
            <a:r>
              <a:rPr lang="es-AR" altLang="es-AR" sz="3900" dirty="0" smtClean="0">
                <a:solidFill>
                  <a:prstClr val="white"/>
                </a:solidFill>
              </a:rPr>
              <a:t>, </a:t>
            </a:r>
            <a:r>
              <a:rPr lang="es-AR" altLang="es-AR" sz="3900" dirty="0">
                <a:solidFill>
                  <a:srgbClr val="4F81BD">
                    <a:lumMod val="20000"/>
                    <a:lumOff val="80000"/>
                  </a:srgbClr>
                </a:solidFill>
              </a:rPr>
              <a:t>el</a:t>
            </a:r>
            <a:r>
              <a:rPr sz="3900" dirty="0">
                <a:solidFill/>
              </a:rPr>
              <a:t> </a:t>
            </a:r>
            <a:r>
              <a:rPr lang="es-AR" sz="3900" b="1" dirty="0" smtClean="0">
                <a:solidFill>
                  <a:srgbClr val="00B0F0"/>
                </a:solidFill>
              </a:rPr>
              <a:t>25</a:t>
            </a:r>
            <a:r>
              <a:rPr lang="es-AR" altLang="es-AR" sz="3900" dirty="0" smtClean="0">
                <a:solidFill>
                  <a:prstClr val="white"/>
                </a:solidFill>
              </a:rPr>
              <a:t> </a:t>
            </a:r>
            <a:r>
              <a:rPr lang="es-AR" altLang="es-AR" sz="3900" dirty="0">
                <a:solidFill>
                  <a:srgbClr val="4F81BD">
                    <a:lumMod val="20000"/>
                    <a:lumOff val="80000"/>
                  </a:srgbClr>
                </a:solidFill>
              </a:rPr>
              <a:t>de</a:t>
            </a:r>
            <a:r>
              <a:rPr lang="es-AR" altLang="es-AR" sz="3900" dirty="0">
                <a:solidFill>
                  <a:prstClr val="white"/>
                </a:solidFill>
              </a:rPr>
              <a:t> </a:t>
            </a:r>
            <a:r>
              <a:rPr lang="es-AR" altLang="es-AR" sz="3900" b="1" dirty="0" smtClean="0">
                <a:solidFill>
                  <a:srgbClr val="00B0F0"/>
                </a:solidFill>
              </a:rPr>
              <a:t>octubre</a:t>
            </a:r>
            <a:r>
              <a:rPr lang="es-AR" altLang="es-AR" sz="3900" dirty="0" smtClean="0">
                <a:solidFill>
                  <a:prstClr val="white"/>
                </a:solidFill>
              </a:rPr>
              <a:t> </a:t>
            </a:r>
            <a:r>
              <a:rPr lang="es-AR" altLang="es-AR" sz="3900" dirty="0">
                <a:solidFill>
                  <a:srgbClr val="4F81BD">
                    <a:lumMod val="20000"/>
                    <a:lumOff val="80000"/>
                  </a:srgbClr>
                </a:solidFill>
              </a:rPr>
              <a:t>de</a:t>
            </a:r>
            <a:r>
              <a:rPr lang="es-AR" altLang="es-AR" sz="3900" dirty="0">
                <a:solidFill>
                  <a:prstClr val="white"/>
                </a:solidFill>
              </a:rPr>
              <a:t> </a:t>
            </a:r>
            <a:r>
              <a:rPr lang="es-AR" altLang="es-AR" sz="3900" b="1" dirty="0">
                <a:solidFill>
                  <a:srgbClr val="00B0F0"/>
                </a:solidFill>
              </a:rPr>
              <a:t>2016</a:t>
            </a:r>
            <a:r>
              <a:rPr lang="es-AR" altLang="es-AR" sz="3900" dirty="0" smtClean="0">
                <a:solidFill>
                  <a:prstClr val="white"/>
                </a:solidFill>
              </a:rPr>
              <a:t>.</a:t>
            </a:r>
            <a:endParaRPr lang="es-AR" altLang="es-AR" sz="3900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8297"/>
            <a:ext cx="8686800" cy="4924217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endParaRPr lang="es-AR" altLang="es-AR" sz="4000" b="1" u="sng" dirty="0" smtClean="0"/>
          </a:p>
          <a:p>
            <a:pPr marL="0" indent="0" algn="ctr">
              <a:buNone/>
            </a:pPr>
            <a:r>
              <a:rPr lang="es-AR" altLang="es-AR" sz="4000" b="1" u="sng" dirty="0" smtClean="0"/>
              <a:t>Leer :  5 minutos: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060" y="2819400"/>
            <a:ext cx="3066026" cy="3875694"/>
          </a:xfrm>
          <a:prstGeom prst="rect">
            <a:avLst/>
          </a:prstGeom>
        </p:spPr>
      </p:pic>
      <p:sp>
        <p:nvSpPr>
          <p:cNvPr id="3" name="Smiley Face 2">
            <a:hlinkClick r:id="" action="ppaction://noaction"/>
          </p:cNvPr>
          <p:cNvSpPr/>
          <p:nvPr/>
        </p:nvSpPr>
        <p:spPr>
          <a:xfrm>
            <a:off x="1215736" y="6088843"/>
            <a:ext cx="5334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6" name="Explosion 1 5">
            <a:hlinkClick r:id="" action="ppaction://noaction"/>
          </p:cNvPr>
          <p:cNvSpPr/>
          <p:nvPr/>
        </p:nvSpPr>
        <p:spPr>
          <a:xfrm>
            <a:off x="228600" y="6085494"/>
            <a:ext cx="9144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7" name="Action Button: Sound 6">
            <a:hlinkClick r:id="rId4" highlightClick="1"/>
          </p:cNvPr>
          <p:cNvSpPr/>
          <p:nvPr/>
        </p:nvSpPr>
        <p:spPr>
          <a:xfrm>
            <a:off x="1905000" y="6121690"/>
            <a:ext cx="685800" cy="54390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AR" altLang="es-AR" dirty="0" smtClean="0"/>
              <a:t>Vocabulario TPR (1)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32895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362200"/>
                <a:gridCol w="6858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Inglés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Inglés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Se</a:t>
                      </a:r>
                      <a:r>
                        <a:rPr lang="es-AR" altLang="es-AR" baseline="0" dirty="0" smtClean="0"/>
                        <a:t> levanta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Get</a:t>
                      </a:r>
                      <a:r>
                        <a:rPr lang="es-AR" altLang="es-AR" dirty="0" smtClean="0"/>
                        <a:t> up/stand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Levanta…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Pick up/</a:t>
                      </a:r>
                      <a:r>
                        <a:rPr lang="es-AR" altLang="es-AR" dirty="0" err="1" smtClean="0"/>
                        <a:t>lift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Se sienta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Sit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Baja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Lower</a:t>
                      </a:r>
                      <a:r>
                        <a:rPr lang="es-AR" altLang="es-AR" dirty="0" smtClean="0"/>
                        <a:t>/</a:t>
                      </a:r>
                      <a:r>
                        <a:rPr lang="es-AR" altLang="es-AR" dirty="0" err="1" smtClean="0"/>
                        <a:t>put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Rápido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Quick(</a:t>
                      </a:r>
                      <a:r>
                        <a:rPr lang="es-AR" altLang="es-AR" dirty="0" err="1" smtClean="0"/>
                        <a:t>ly</a:t>
                      </a:r>
                      <a:r>
                        <a:rPr lang="es-AR" altLang="es-AR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Mano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Hand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Despacio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Slow</a:t>
                      </a:r>
                      <a:r>
                        <a:rPr lang="es-AR" altLang="es-AR" dirty="0" smtClean="0"/>
                        <a:t>(</a:t>
                      </a:r>
                      <a:r>
                        <a:rPr lang="es-AR" altLang="es-AR" dirty="0" err="1" smtClean="0"/>
                        <a:t>ly</a:t>
                      </a:r>
                      <a:r>
                        <a:rPr lang="es-AR" altLang="es-AR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Pierna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Leg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Camina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Walk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Grita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Yell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Corre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Agarra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Grab</a:t>
                      </a:r>
                      <a:r>
                        <a:rPr lang="es-AR" altLang="es-AR" dirty="0" smtClean="0"/>
                        <a:t>/</a:t>
                      </a:r>
                      <a:r>
                        <a:rPr lang="es-AR" altLang="es-AR" dirty="0" err="1" smtClean="0"/>
                        <a:t>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Salta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Lápiz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Pencil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Busca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Look </a:t>
                      </a:r>
                      <a:r>
                        <a:rPr lang="es-AR" altLang="es-AR" dirty="0" err="1" smtClean="0"/>
                        <a:t>for</a:t>
                      </a:r>
                      <a:r>
                        <a:rPr lang="es-AR" altLang="es-AR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Mochila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Bookbag</a:t>
                      </a:r>
                      <a:endParaRPr lang="es-AR" altLang="es-A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Para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Toca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Touch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Señala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Point (</a:t>
                      </a:r>
                      <a:r>
                        <a:rPr lang="es-AR" altLang="es-AR" dirty="0" err="1" smtClean="0"/>
                        <a:t>to</a:t>
                      </a:r>
                      <a:r>
                        <a:rPr lang="es-AR" altLang="es-AR" dirty="0" smtClean="0"/>
                        <a:t>/at)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Cabeza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ecagon 2">
            <a:hlinkClick r:id="" action="ppaction://noaction"/>
          </p:cNvPr>
          <p:cNvSpPr/>
          <p:nvPr/>
        </p:nvSpPr>
        <p:spPr>
          <a:xfrm>
            <a:off x="1524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>
                <a:hlinkClick r:id="" action="ppaction://noaction"/>
              </a:rPr>
              <a:t>11</a:t>
            </a:r>
            <a:endParaRPr lang="en-US" dirty="0"/>
          </a:p>
        </p:txBody>
      </p:sp>
      <p:sp>
        <p:nvSpPr>
          <p:cNvPr id="6" name="Decagon 5">
            <a:hlinkClick r:id="" action="ppaction://noaction"/>
          </p:cNvPr>
          <p:cNvSpPr/>
          <p:nvPr/>
        </p:nvSpPr>
        <p:spPr>
          <a:xfrm>
            <a:off x="25146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" name="Decagon 6">
            <a:hlinkClick r:id="" action="ppaction://noaction"/>
          </p:cNvPr>
          <p:cNvSpPr/>
          <p:nvPr/>
        </p:nvSpPr>
        <p:spPr>
          <a:xfrm>
            <a:off x="3311237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Decagon 7"/>
          <p:cNvSpPr/>
          <p:nvPr/>
        </p:nvSpPr>
        <p:spPr>
          <a:xfrm>
            <a:off x="41148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9" name="Decagon 8">
            <a:hlinkClick r:id="" action="ppaction://noaction"/>
          </p:cNvPr>
          <p:cNvSpPr/>
          <p:nvPr/>
        </p:nvSpPr>
        <p:spPr>
          <a:xfrm>
            <a:off x="976745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ecagon 9">
            <a:hlinkClick r:id="" action="ppaction://noaction"/>
          </p:cNvPr>
          <p:cNvSpPr/>
          <p:nvPr/>
        </p:nvSpPr>
        <p:spPr>
          <a:xfrm>
            <a:off x="1724891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1" name="Decagon 10"/>
          <p:cNvSpPr/>
          <p:nvPr/>
        </p:nvSpPr>
        <p:spPr>
          <a:xfrm>
            <a:off x="56388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Decagon 11"/>
          <p:cNvSpPr/>
          <p:nvPr/>
        </p:nvSpPr>
        <p:spPr>
          <a:xfrm>
            <a:off x="48768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3" name="Decagon 12"/>
          <p:cNvSpPr/>
          <p:nvPr/>
        </p:nvSpPr>
        <p:spPr>
          <a:xfrm>
            <a:off x="71628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4" name="Decagon 13"/>
          <p:cNvSpPr/>
          <p:nvPr/>
        </p:nvSpPr>
        <p:spPr>
          <a:xfrm>
            <a:off x="64008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Decagon 14"/>
          <p:cNvSpPr/>
          <p:nvPr/>
        </p:nvSpPr>
        <p:spPr>
          <a:xfrm>
            <a:off x="7813964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6" name="Decagon 15"/>
          <p:cNvSpPr/>
          <p:nvPr/>
        </p:nvSpPr>
        <p:spPr>
          <a:xfrm>
            <a:off x="8534400" y="617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15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Graded listening assessment Wednesday, the 1st </a:t>
            </a:r>
            <a:r>
              <a:rPr lang="en-US" smtClean="0"/>
              <a:t>of February!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AR" altLang="es-AR" dirty="0" smtClean="0"/>
              <a:t>Vocabulario TPR (</a:t>
            </a:r>
            <a:r>
              <a:rPr lang="es-AR" altLang="es-AR" dirty="0"/>
              <a:t>2</a:t>
            </a:r>
            <a:r>
              <a:rPr lang="es-AR" altLang="es-AR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985963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81200"/>
                <a:gridCol w="6858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Inglés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Inglés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Escribe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Write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El Libro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(</a:t>
                      </a:r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)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Mira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Look 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Abre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Say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Cierra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Habla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Talk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La puerta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(</a:t>
                      </a:r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) </a:t>
                      </a:r>
                      <a:r>
                        <a:rPr lang="es-AR" altLang="es-AR" dirty="0" err="1" smtClean="0"/>
                        <a:t>door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Duerme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Sleep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La luz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(</a:t>
                      </a:r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) 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Anda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Walk</a:t>
                      </a:r>
                      <a:r>
                        <a:rPr lang="es-AR" altLang="es-AR" dirty="0" smtClean="0"/>
                        <a:t> (</a:t>
                      </a:r>
                      <a:r>
                        <a:rPr lang="es-AR" altLang="es-AR" dirty="0" err="1" smtClean="0"/>
                        <a:t>go</a:t>
                      </a:r>
                      <a:r>
                        <a:rPr lang="es-AR" altLang="es-AR" dirty="0" smtClean="0"/>
                        <a:t> forward)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Prende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Turn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Eat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Apaga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Turn</a:t>
                      </a:r>
                      <a:r>
                        <a:rPr lang="es-AR" altLang="es-AR" dirty="0" smtClean="0"/>
                        <a:t>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Llora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Cry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Pone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Aplaude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Applaud</a:t>
                      </a:r>
                      <a:r>
                        <a:rPr lang="es-AR" altLang="es-AR" dirty="0" smtClean="0"/>
                        <a:t> (</a:t>
                      </a:r>
                      <a:r>
                        <a:rPr lang="es-AR" altLang="es-AR" dirty="0" err="1" smtClean="0"/>
                        <a:t>clap</a:t>
                      </a:r>
                      <a:r>
                        <a:rPr lang="es-AR" altLang="es-AR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Saca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Take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Sonríe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smile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0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AR" altLang="es-AR" dirty="0" smtClean="0"/>
              <a:t>Vocabulario TPR (3)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178028"/>
              </p:ext>
            </p:extLst>
          </p:nvPr>
        </p:nvGraphicFramePr>
        <p:xfrm>
          <a:off x="457200" y="1600200"/>
          <a:ext cx="8229600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81200"/>
                <a:gridCol w="6858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Inglés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altLang="es-AR" dirty="0" smtClean="0"/>
                        <a:t>Inglés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Encima 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On</a:t>
                      </a:r>
                      <a:r>
                        <a:rPr lang="es-AR" altLang="es-AR" dirty="0" smtClean="0"/>
                        <a:t> top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 </a:t>
                      </a:r>
                      <a:r>
                        <a:rPr lang="en-US" dirty="0" err="1" smtClean="0"/>
                        <a:t>boca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Una vez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Once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brazo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Dos veces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twice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La Mesa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Tres veces*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Three</a:t>
                      </a:r>
                      <a:r>
                        <a:rPr lang="es-AR" altLang="es-AR" dirty="0" smtClean="0"/>
                        <a:t> times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Se pone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sz="1000" dirty="0" smtClean="0"/>
                        <a:t>(He/</a:t>
                      </a:r>
                      <a:r>
                        <a:rPr lang="es-AR" altLang="es-AR" sz="1000" dirty="0" err="1" smtClean="0"/>
                        <a:t>She</a:t>
                      </a:r>
                      <a:r>
                        <a:rPr lang="es-AR" altLang="es-AR" sz="1000" dirty="0" smtClean="0"/>
                        <a:t>) </a:t>
                      </a:r>
                      <a:r>
                        <a:rPr lang="es-AR" altLang="es-AR" sz="1600" dirty="0" err="1" smtClean="0"/>
                        <a:t>puts</a:t>
                      </a:r>
                      <a:r>
                        <a:rPr lang="es-AR" altLang="es-AR" sz="1600" dirty="0" smtClean="0"/>
                        <a:t> </a:t>
                      </a:r>
                      <a:r>
                        <a:rPr lang="es-AR" altLang="es-AR" sz="1600" dirty="0" err="1" smtClean="0"/>
                        <a:t>on</a:t>
                      </a:r>
                      <a:r>
                        <a:rPr lang="es-AR" altLang="es-AR" sz="1600" dirty="0" smtClean="0"/>
                        <a:t> </a:t>
                      </a:r>
                      <a:r>
                        <a:rPr lang="es-AR" altLang="es-AR" sz="1600" dirty="0" err="1" smtClean="0"/>
                        <a:t>him</a:t>
                      </a:r>
                      <a:r>
                        <a:rPr lang="es-AR" altLang="es-AR" sz="1600" dirty="0" smtClean="0"/>
                        <a:t>/</a:t>
                      </a:r>
                      <a:r>
                        <a:rPr lang="es-AR" altLang="es-AR" sz="1600" dirty="0" err="1" smtClean="0"/>
                        <a:t>herself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Todos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All</a:t>
                      </a:r>
                      <a:r>
                        <a:rPr lang="es-AR" altLang="es-AR" dirty="0" smtClean="0"/>
                        <a:t>/</a:t>
                      </a:r>
                      <a:r>
                        <a:rPr lang="es-AR" altLang="es-AR" dirty="0" err="1" smtClean="0"/>
                        <a:t>everyone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La Camisa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(</a:t>
                      </a:r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) </a:t>
                      </a:r>
                      <a:r>
                        <a:rPr lang="es-AR" altLang="es-AR" dirty="0" err="1" smtClean="0"/>
                        <a:t>shirt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Bebe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(he/</a:t>
                      </a:r>
                      <a:r>
                        <a:rPr lang="es-AR" dirty="0" err="1" smtClean="0"/>
                        <a:t>she</a:t>
                      </a:r>
                      <a:r>
                        <a:rPr lang="es-AR" dirty="0" smtClean="0"/>
                        <a:t>)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drinks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Los pantalones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The</a:t>
                      </a:r>
                      <a:r>
                        <a:rPr lang="es-AR" dirty="0" smtClean="0"/>
                        <a:t> 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Agua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Water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La bufanda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scarf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Refresco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Soda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El</a:t>
                      </a:r>
                      <a:r>
                        <a:rPr lang="es-AR" baseline="0" dirty="0" smtClean="0"/>
                        <a:t> Suelo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floor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Cubre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(he/</a:t>
                      </a:r>
                      <a:r>
                        <a:rPr lang="es-AR" altLang="es-AR" dirty="0" err="1" smtClean="0"/>
                        <a:t>she</a:t>
                      </a:r>
                      <a:r>
                        <a:rPr lang="es-AR" altLang="es-AR" dirty="0" smtClean="0"/>
                        <a:t>/</a:t>
                      </a:r>
                      <a:r>
                        <a:rPr lang="es-AR" altLang="es-AR" dirty="0" err="1" smtClean="0"/>
                        <a:t>it</a:t>
                      </a:r>
                      <a:r>
                        <a:rPr lang="es-AR" altLang="es-AR" dirty="0" smtClean="0"/>
                        <a:t>) </a:t>
                      </a:r>
                      <a:r>
                        <a:rPr lang="es-AR" altLang="es-AR" dirty="0" err="1" smtClean="0"/>
                        <a:t>Covers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El Techo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err="1" smtClean="0"/>
                        <a:t>The</a:t>
                      </a:r>
                      <a:r>
                        <a:rPr lang="es-AR" altLang="es-AR" dirty="0" smtClean="0"/>
                        <a:t> </a:t>
                      </a:r>
                      <a:r>
                        <a:rPr lang="es-AR" altLang="es-AR" dirty="0" err="1" smtClean="0"/>
                        <a:t>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Rompe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altLang="es-AR" dirty="0" smtClean="0"/>
                        <a:t>(he/</a:t>
                      </a:r>
                      <a:r>
                        <a:rPr lang="es-AR" altLang="es-AR" dirty="0" err="1" smtClean="0"/>
                        <a:t>she</a:t>
                      </a:r>
                      <a:r>
                        <a:rPr lang="es-AR" altLang="es-AR" dirty="0" smtClean="0"/>
                        <a:t>)</a:t>
                      </a:r>
                      <a:r>
                        <a:rPr lang="es-AR" altLang="es-AR" baseline="0" dirty="0" smtClean="0"/>
                        <a:t> </a:t>
                      </a:r>
                      <a:r>
                        <a:rPr lang="es-AR" altLang="es-AR" baseline="0" dirty="0" err="1" smtClean="0"/>
                        <a:t>breaks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4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numCol="1"/>
          <a:lstStyle/>
          <a:p>
            <a:r>
              <a:rPr lang="en-US" dirty="0" smtClean="0"/>
              <a:t>La persona especial (1)…</a:t>
            </a:r>
            <a:endParaRPr lang="en-US" dirty="0"/>
          </a:p>
        </p:txBody>
      </p:sp>
      <p:pic>
        <p:nvPicPr>
          <p:cNvPr id="4" name="Content Placeholder 3" descr="LA PERSONA ESPECIAL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1" t="12212" r="18013" b="2104"/>
          <a:stretch/>
        </p:blipFill>
        <p:spPr>
          <a:xfrm>
            <a:off x="609600" y="933970"/>
            <a:ext cx="7890213" cy="5906883"/>
          </a:xfrm>
        </p:spPr>
      </p:pic>
      <p:sp>
        <p:nvSpPr>
          <p:cNvPr id="5" name="Decagon 4"/>
          <p:cNvSpPr/>
          <p:nvPr/>
        </p:nvSpPr>
        <p:spPr>
          <a:xfrm>
            <a:off x="0" y="9906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>
                <a:hlinkClick r:id="" action="ppaction://noaction"/>
              </a:rPr>
              <a:t>11</a:t>
            </a:r>
            <a:endParaRPr lang="en-US" dirty="0"/>
          </a:p>
        </p:txBody>
      </p:sp>
      <p:sp>
        <p:nvSpPr>
          <p:cNvPr id="6" name="Decagon 5">
            <a:hlinkClick r:id="" action="ppaction://noaction"/>
          </p:cNvPr>
          <p:cNvSpPr/>
          <p:nvPr/>
        </p:nvSpPr>
        <p:spPr>
          <a:xfrm>
            <a:off x="0" y="16764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" name="Decagon 6"/>
          <p:cNvSpPr/>
          <p:nvPr/>
        </p:nvSpPr>
        <p:spPr>
          <a:xfrm>
            <a:off x="0" y="2362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>
                <a:hlinkClick r:id="" action="ppaction://noaction"/>
              </a:rPr>
              <a:t>13</a:t>
            </a:r>
            <a:endParaRPr lang="en-US" dirty="0"/>
          </a:p>
        </p:txBody>
      </p:sp>
      <p:sp>
        <p:nvSpPr>
          <p:cNvPr id="8" name="Decagon 7">
            <a:hlinkClick r:id="" action="ppaction://noaction"/>
          </p:cNvPr>
          <p:cNvSpPr/>
          <p:nvPr/>
        </p:nvSpPr>
        <p:spPr>
          <a:xfrm>
            <a:off x="0" y="30480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9" name="Decagon 8">
            <a:hlinkClick r:id="" action="ppaction://noaction"/>
          </p:cNvPr>
          <p:cNvSpPr/>
          <p:nvPr/>
        </p:nvSpPr>
        <p:spPr>
          <a:xfrm>
            <a:off x="0" y="36576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" name="Decagon 9"/>
          <p:cNvSpPr/>
          <p:nvPr/>
        </p:nvSpPr>
        <p:spPr>
          <a:xfrm>
            <a:off x="0" y="43434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1" name="Decagon 10"/>
          <p:cNvSpPr/>
          <p:nvPr/>
        </p:nvSpPr>
        <p:spPr>
          <a:xfrm>
            <a:off x="0" y="5029200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2" name="Decagon 11"/>
          <p:cNvSpPr/>
          <p:nvPr/>
        </p:nvSpPr>
        <p:spPr>
          <a:xfrm>
            <a:off x="0" y="5659582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3" name="Decagon 12"/>
          <p:cNvSpPr/>
          <p:nvPr/>
        </p:nvSpPr>
        <p:spPr>
          <a:xfrm>
            <a:off x="0" y="6262255"/>
            <a:ext cx="609600" cy="533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3"/>
            <a:ext cx="8229600" cy="1143000"/>
          </a:xfrm>
        </p:spPr>
        <p:txBody>
          <a:bodyPr numCol="1"/>
          <a:lstStyle/>
          <a:p>
            <a:r>
              <a:rPr lang="en-US" dirty="0"/>
              <a:t>La persona </a:t>
            </a:r>
            <a:r>
              <a:rPr lang="en-US" dirty="0" smtClean="0"/>
              <a:t>especial (2)…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535531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numCol="1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</a:t>
            </a:r>
            <a:r>
              <a:rPr lang="es-AR" altLang="es-AR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ómo</a:t>
            </a:r>
            <a:r>
              <a:rPr lang="es-AR" altLang="es-AR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estás?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			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AR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Estoy…		     			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am…</a:t>
            </a:r>
          </a:p>
          <a:p>
            <a:r>
              <a:rPr lang="es-AR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Está…		     			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He/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</a:p>
          <a:p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Cuándo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cumpleaños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When is your birthday?</a:t>
            </a:r>
          </a:p>
          <a:p>
            <a:r>
              <a:rPr lang="es-AR" alt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cumpleaños es…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birthday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s-AR" alt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cumpleaños es el ____ de _____.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mascota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Do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pet?</a:t>
            </a:r>
          </a:p>
          <a:p>
            <a:r>
              <a:rPr lang="es-AR" alt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Sí/No, tengo un/una __________.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Yes/No, I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a…</a:t>
            </a:r>
          </a:p>
          <a:p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¿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llama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mascota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What is your pet’s name?</a:t>
            </a:r>
          </a:p>
          <a:p>
            <a:r>
              <a:rPr lang="es-AR" alt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mascota se llama __________.	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pet’s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______.</a:t>
            </a:r>
          </a:p>
          <a:p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Do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like music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AR" alt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Sí, me gusta la música.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Yes/No I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AR" altLang="es-A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llama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artista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favorita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		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name of your favorite artist ?</a:t>
            </a:r>
          </a:p>
          <a:p>
            <a:r>
              <a:rPr lang="es-AR" altLang="es-A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artista favorita se llama….		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favorite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artist’s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AR" alt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10474</TotalTime>
  <Words>433</Words>
  <Application>Microsoft Office PowerPoint</Application>
  <PresentationFormat>On-screen Show (4:3)</PresentationFormat>
  <Paragraphs>217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EWA Español (Grado 5)</vt:lpstr>
      <vt:lpstr>¡Vámonos!</vt:lpstr>
      <vt:lpstr>¿Cómo sobrevivo en la clase de español?</vt:lpstr>
      <vt:lpstr>¡Vámonos!</vt:lpstr>
      <vt:lpstr>Vocabulario TPR (1)</vt:lpstr>
      <vt:lpstr>Vocabulario TPR (2)</vt:lpstr>
      <vt:lpstr>Vocabulario TPR (3)</vt:lpstr>
      <vt:lpstr>La persona especial (1)…</vt:lpstr>
      <vt:lpstr>La persona especial (2)…</vt:lpstr>
      <vt:lpstr>La persona especial (3)…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 Español (Grado 5)</dc:title>
  <dc:creator>Stephanie Mondragon</dc:creator>
  <cp:lastModifiedBy>Stephanie Mondragon</cp:lastModifiedBy>
  <cp:revision>148</cp:revision>
  <cp:lastPrinted>2016-02-22T16:25:59Z</cp:lastPrinted>
  <dcterms:created xsi:type="dcterms:W3CDTF">2016-01-21T15:53:36Z</dcterms:created>
  <dcterms:modified xsi:type="dcterms:W3CDTF">2017-02-13T20:45:05Z</dcterms:modified>
</cp:coreProperties>
</file>